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6" r:id="rId3"/>
    <p:sldId id="257" r:id="rId4"/>
    <p:sldId id="264" r:id="rId5"/>
    <p:sldId id="265" r:id="rId6"/>
    <p:sldId id="259" r:id="rId7"/>
    <p:sldId id="261" r:id="rId8"/>
    <p:sldId id="271" r:id="rId9"/>
    <p:sldId id="278" r:id="rId10"/>
    <p:sldId id="273" r:id="rId11"/>
    <p:sldId id="274" r:id="rId12"/>
    <p:sldId id="280" r:id="rId13"/>
    <p:sldId id="279" r:id="rId14"/>
    <p:sldId id="275" r:id="rId15"/>
    <p:sldId id="27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5CF88-E6C7-4C92-BD98-93F281196082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DAA09-157E-45A5-8038-9B942208F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84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60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16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24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14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7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18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13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41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39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2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54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131"/>
            <a:ext cx="9135310" cy="6811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424936" cy="2376264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«Матрешка – игровая»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79198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учреждение №23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Научно-методическое сопровождение инновационной деятельности педагогического коллектива программы по нравственно-патриотическому воспитанию детей дошкольного возраста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«В гостях у Матрешки: говорим о России»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537321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 проекта: Асяева О.Л., Бень М.Е.,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Тепикина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ОС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Царегородцева Д.В.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atreshka_russkaya_tsvetnaya_kvadrat.jpg"/>
          <p:cNvPicPr>
            <a:picLocks noChangeAspect="1"/>
          </p:cNvPicPr>
          <p:nvPr/>
        </p:nvPicPr>
        <p:blipFill>
          <a:blip r:embed="rId3" cstate="print"/>
          <a:srcRect l="10032" t="14995" r="10711" b="5747"/>
          <a:stretch>
            <a:fillRect/>
          </a:stretch>
        </p:blipFill>
        <p:spPr>
          <a:xfrm>
            <a:off x="179512" y="1988840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5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Матрешка «Спортивная»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Играем в русские народные игры</a:t>
            </a:r>
            <a:endParaRPr lang="ru-RU" sz="3200" dirty="0"/>
          </a:p>
        </p:txBody>
      </p:sp>
      <p:pic>
        <p:nvPicPr>
          <p:cNvPr id="4" name="Рисунок 3" descr="IMG_3186.jpg"/>
          <p:cNvPicPr>
            <a:picLocks noChangeAspect="1"/>
          </p:cNvPicPr>
          <p:nvPr/>
        </p:nvPicPr>
        <p:blipFill>
          <a:blip r:embed="rId2" cstate="print"/>
          <a:srcRect t="17868" r="12147" b="731"/>
          <a:stretch>
            <a:fillRect/>
          </a:stretch>
        </p:blipFill>
        <p:spPr>
          <a:xfrm>
            <a:off x="4788024" y="4653136"/>
            <a:ext cx="3024336" cy="210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3240.jpg"/>
          <p:cNvPicPr>
            <a:picLocks noChangeAspect="1"/>
          </p:cNvPicPr>
          <p:nvPr/>
        </p:nvPicPr>
        <p:blipFill>
          <a:blip r:embed="rId3" cstate="print"/>
          <a:srcRect l="11912" t="13898" r="1724" b="2717"/>
          <a:stretch>
            <a:fillRect/>
          </a:stretch>
        </p:blipFill>
        <p:spPr>
          <a:xfrm>
            <a:off x="4283968" y="1340768"/>
            <a:ext cx="3528392" cy="255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252.jpg"/>
          <p:cNvPicPr>
            <a:picLocks noChangeAspect="1"/>
          </p:cNvPicPr>
          <p:nvPr/>
        </p:nvPicPr>
        <p:blipFill>
          <a:blip r:embed="rId4" cstate="print"/>
          <a:srcRect l="14890" t="13898" r="7680" b="10658"/>
          <a:stretch>
            <a:fillRect/>
          </a:stretch>
        </p:blipFill>
        <p:spPr>
          <a:xfrm>
            <a:off x="107504" y="4005064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320.jpg"/>
          <p:cNvPicPr>
            <a:picLocks noChangeAspect="1"/>
          </p:cNvPicPr>
          <p:nvPr/>
        </p:nvPicPr>
        <p:blipFill>
          <a:blip r:embed="rId5" cstate="print"/>
          <a:srcRect l="25314" t="11912" r="9169" b="14629"/>
          <a:stretch>
            <a:fillRect/>
          </a:stretch>
        </p:blipFill>
        <p:spPr>
          <a:xfrm>
            <a:off x="899592" y="1268760"/>
            <a:ext cx="316835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3113.jpg"/>
          <p:cNvPicPr>
            <a:picLocks noChangeAspect="1"/>
          </p:cNvPicPr>
          <p:nvPr/>
        </p:nvPicPr>
        <p:blipFill>
          <a:blip r:embed="rId6" cstate="print"/>
          <a:srcRect l="11912" t="17868" b="18600"/>
          <a:stretch>
            <a:fillRect/>
          </a:stretch>
        </p:blipFill>
        <p:spPr>
          <a:xfrm>
            <a:off x="4139952" y="3140968"/>
            <a:ext cx="306175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064896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ООД по группам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 гости матрешка к нам пришла – что она нам принесла»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 «Творчество. Аппликация»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подготовительной группе</a:t>
            </a:r>
            <a:endParaRPr lang="ru-RU" sz="2000" b="1" dirty="0"/>
          </a:p>
        </p:txBody>
      </p:sp>
      <p:pic>
        <p:nvPicPr>
          <p:cNvPr id="5" name="Рисунок 4" descr="2021-01-26 14-55-12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22108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1-01-26 14-55-12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22108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5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34076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3553.jpg"/>
          <p:cNvPicPr>
            <a:picLocks noChangeAspect="1"/>
          </p:cNvPicPr>
          <p:nvPr/>
        </p:nvPicPr>
        <p:blipFill>
          <a:blip r:embed="rId5" cstate="print"/>
          <a:srcRect l="9475" t="6317" r="3670" b="11566"/>
          <a:stretch>
            <a:fillRect/>
          </a:stretch>
        </p:blipFill>
        <p:spPr>
          <a:xfrm>
            <a:off x="4067944" y="1268760"/>
            <a:ext cx="396044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ООД по группам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 гости матрешка к нам пришла – что она нам принесла»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 по ФЭМП и развитию речи в средних группах</a:t>
            </a:r>
            <a:endParaRPr lang="ru-RU" sz="2400" b="1" dirty="0"/>
          </a:p>
        </p:txBody>
      </p:sp>
      <p:pic>
        <p:nvPicPr>
          <p:cNvPr id="8" name="Рисунок 7" descr="IMG_3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3535.jpg"/>
          <p:cNvPicPr>
            <a:picLocks noChangeAspect="1"/>
          </p:cNvPicPr>
          <p:nvPr/>
        </p:nvPicPr>
        <p:blipFill>
          <a:blip r:embed="rId3" cstate="print"/>
          <a:srcRect r="13145"/>
          <a:stretch>
            <a:fillRect/>
          </a:stretch>
        </p:blipFill>
        <p:spPr>
          <a:xfrm>
            <a:off x="4427984" y="3861048"/>
            <a:ext cx="3240360" cy="279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6.png"/>
          <p:cNvPicPr>
            <a:picLocks noChangeAspect="1"/>
          </p:cNvPicPr>
          <p:nvPr/>
        </p:nvPicPr>
        <p:blipFill>
          <a:blip r:embed="rId4" cstate="print"/>
          <a:srcRect l="10709" t="4890" r="3616"/>
          <a:stretch>
            <a:fillRect/>
          </a:stretch>
        </p:blipFill>
        <p:spPr>
          <a:xfrm>
            <a:off x="4860032" y="1340768"/>
            <a:ext cx="2785726" cy="225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7.png"/>
          <p:cNvPicPr>
            <a:picLocks noChangeAspect="1"/>
          </p:cNvPicPr>
          <p:nvPr/>
        </p:nvPicPr>
        <p:blipFill>
          <a:blip r:embed="rId5" cstate="print"/>
          <a:srcRect l="6571" t="9637" b="17881"/>
          <a:stretch>
            <a:fillRect/>
          </a:stretch>
        </p:blipFill>
        <p:spPr>
          <a:xfrm>
            <a:off x="1403648" y="4509120"/>
            <a:ext cx="2304256" cy="217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ООД по группам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 гости матрешка к нам пришла – что она нам принесла»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 «Творчество. Лепка» в младшей группе</a:t>
            </a:r>
            <a:endParaRPr lang="ru-RU" sz="2400" b="1" dirty="0"/>
          </a:p>
        </p:txBody>
      </p:sp>
      <p:pic>
        <p:nvPicPr>
          <p:cNvPr id="7" name="Рисунок 6" descr="2021-01-26 14-55-12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484784"/>
            <a:ext cx="4559832" cy="341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021-01-26 14-55-12 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36912"/>
            <a:ext cx="284178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6529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Выставка «Народные промыслы».</a:t>
            </a:r>
            <a:endParaRPr lang="ru-RU" sz="2800" b="1" dirty="0"/>
          </a:p>
        </p:txBody>
      </p:sp>
      <p:pic>
        <p:nvPicPr>
          <p:cNvPr id="4" name="Рисунок 3" descr="2021-01-26 14-55-12 (18).JPG"/>
          <p:cNvPicPr>
            <a:picLocks noChangeAspect="1"/>
          </p:cNvPicPr>
          <p:nvPr/>
        </p:nvPicPr>
        <p:blipFill>
          <a:blip r:embed="rId2" cstate="print"/>
          <a:srcRect l="2923" t="34650" b="17051"/>
          <a:stretch>
            <a:fillRect/>
          </a:stretch>
        </p:blipFill>
        <p:spPr>
          <a:xfrm>
            <a:off x="5436096" y="4293096"/>
            <a:ext cx="2528328" cy="175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1-01-26 14-55-12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76470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21-01-26 14-55-12 (15).JPG"/>
          <p:cNvPicPr>
            <a:picLocks noChangeAspect="1"/>
          </p:cNvPicPr>
          <p:nvPr/>
        </p:nvPicPr>
        <p:blipFill>
          <a:blip r:embed="rId4" cstate="print"/>
          <a:srcRect l="4725" t="16800" r="3139" b="26501"/>
          <a:stretch>
            <a:fillRect/>
          </a:stretch>
        </p:blipFill>
        <p:spPr>
          <a:xfrm>
            <a:off x="179512" y="4365104"/>
            <a:ext cx="514857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1-01-26 17-18-41.JPG"/>
          <p:cNvPicPr>
            <a:picLocks noChangeAspect="1"/>
          </p:cNvPicPr>
          <p:nvPr/>
        </p:nvPicPr>
        <p:blipFill>
          <a:blip r:embed="rId5" cstate="print"/>
          <a:srcRect t="15350" b="26900"/>
          <a:stretch>
            <a:fillRect/>
          </a:stretch>
        </p:blipFill>
        <p:spPr>
          <a:xfrm>
            <a:off x="251520" y="2780928"/>
            <a:ext cx="3456384" cy="149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7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620688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«День рождения Матрешки»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Готовим подарки. Коллективное творчество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1-01-25 23-27-39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060848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1-01-26 00-12-35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77072"/>
            <a:ext cx="3528393" cy="264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21-01-26 14-55-12 (17).JPG"/>
          <p:cNvPicPr>
            <a:picLocks noChangeAspect="1"/>
          </p:cNvPicPr>
          <p:nvPr/>
        </p:nvPicPr>
        <p:blipFill>
          <a:blip r:embed="rId4" cstate="print"/>
          <a:srcRect t="12195"/>
          <a:stretch>
            <a:fillRect/>
          </a:stretch>
        </p:blipFill>
        <p:spPr>
          <a:xfrm>
            <a:off x="107504" y="1196752"/>
            <a:ext cx="2338760" cy="273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628800"/>
            <a:ext cx="3312368" cy="406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8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2197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12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82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556792"/>
            <a:ext cx="7118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современном мире дети не имеют дела с предметами русского народного быта (игрушки, музыкальные инструменты); дети не знают русских народных игр, в том числе подвижных; плохо знают символику страны, ее значение и их историю. Забываются истоки народной культуры, гаджеты вытесняют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народные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71703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познавательного интереса к русской народной культуре, истории через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ознакомление с народными промыслами русского народа, русскими народными подвижными играми и организацию интеллектуальной, художественно-продуктивной и творческой деятельности во всех областях развития.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3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91"/>
            <a:ext cx="9144000" cy="6818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51545"/>
            <a:ext cx="893415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200" dirty="0" smtClean="0"/>
          </a:p>
          <a:p>
            <a:pPr algn="just"/>
            <a:r>
              <a:rPr lang="ru-RU" sz="2400" b="1" i="1" dirty="0" smtClean="0"/>
              <a:t>Задачи: 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u="sng" dirty="0" smtClean="0"/>
              <a:t>Развивающие: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/>
              <a:t>Углублять и закреплять знания детей о своей Родине</a:t>
            </a:r>
          </a:p>
          <a:p>
            <a:pPr marL="285750" indent="-285750" algn="just"/>
            <a:r>
              <a:rPr lang="ru-RU" sz="2200" dirty="0" smtClean="0"/>
              <a:t>	</a:t>
            </a:r>
          </a:p>
          <a:p>
            <a:pPr algn="just"/>
            <a:endParaRPr lang="ru-RU" sz="2200" dirty="0">
              <a:solidFill>
                <a:prstClr val="black"/>
              </a:solidFill>
            </a:endParaRPr>
          </a:p>
          <a:p>
            <a:pPr algn="just"/>
            <a:r>
              <a:rPr lang="ru-RU" sz="2200" u="sng" dirty="0" smtClean="0"/>
              <a:t>Воспитательные:</a:t>
            </a:r>
            <a:endParaRPr lang="ru-RU" sz="2200" u="sng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/>
              <a:t>Воспитывать чувство гордости за свое Отечество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200" dirty="0"/>
          </a:p>
          <a:p>
            <a:pPr algn="just"/>
            <a:r>
              <a:rPr lang="ru-RU" sz="2200" u="sng" dirty="0" smtClean="0"/>
              <a:t>Образовательные</a:t>
            </a:r>
            <a:r>
              <a:rPr lang="ru-RU" sz="2200" u="sng" dirty="0"/>
              <a:t>:</a:t>
            </a:r>
            <a:r>
              <a:rPr lang="ru-RU" sz="2200" dirty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/>
              <a:t>формировать у детей умение </a:t>
            </a:r>
            <a:endParaRPr lang="ru-RU" sz="2200" dirty="0" smtClean="0"/>
          </a:p>
          <a:p>
            <a:pPr marL="285750" indent="-285750" algn="just"/>
            <a:r>
              <a:rPr lang="ru-RU" sz="2200" dirty="0" smtClean="0"/>
              <a:t>	различать </a:t>
            </a:r>
            <a:r>
              <a:rPr lang="ru-RU" sz="2200" dirty="0"/>
              <a:t>виды русского прикладного </a:t>
            </a:r>
            <a:r>
              <a:rPr lang="ru-RU" sz="2200" dirty="0" smtClean="0"/>
              <a:t>искусства</a:t>
            </a:r>
          </a:p>
          <a:p>
            <a:pPr marL="285750" indent="-285750" algn="just"/>
            <a:r>
              <a:rPr lang="ru-RU" sz="2200" dirty="0" smtClean="0"/>
              <a:t>	( гжель, хохлома, дымка и др.)  </a:t>
            </a:r>
          </a:p>
          <a:p>
            <a:pPr marL="285750" indent="-285750" algn="just"/>
            <a:r>
              <a:rPr lang="ru-RU" sz="2200" dirty="0" smtClean="0"/>
              <a:t>	по </a:t>
            </a:r>
            <a:r>
              <a:rPr lang="ru-RU" sz="2200" dirty="0"/>
              <a:t>основным стилевым признакам</a:t>
            </a:r>
            <a:r>
              <a:rPr lang="ru-RU" sz="22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/>
              <a:t>познакомить детей с историей и значением </a:t>
            </a:r>
          </a:p>
          <a:p>
            <a:pPr marL="285750" indent="-285750" algn="just"/>
            <a:r>
              <a:rPr lang="ru-RU" sz="2200" dirty="0" smtClean="0"/>
              <a:t>	символики своей страны. </a:t>
            </a:r>
          </a:p>
          <a:p>
            <a:pPr marL="285750" indent="-285750" algn="just"/>
            <a:endParaRPr lang="ru-RU" sz="2200" dirty="0" smtClean="0"/>
          </a:p>
          <a:p>
            <a:pPr marL="285750" indent="-285750" algn="just"/>
            <a:endParaRPr lang="ru-RU" sz="2200" dirty="0"/>
          </a:p>
          <a:p>
            <a:pPr algn="just"/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165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91"/>
            <a:ext cx="9144000" cy="68182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836712"/>
            <a:ext cx="8712968" cy="4641696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творческий, практико-ориентированный.</a:t>
            </a:r>
          </a:p>
          <a:p>
            <a:pPr marL="45720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среднесрочный (сентябрь-январь).</a:t>
            </a:r>
          </a:p>
          <a:p>
            <a:pPr marL="45720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старшего дошкольного возраста, 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педагоги, родители.</a:t>
            </a:r>
          </a:p>
          <a:p>
            <a:pPr marL="45720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реализации проекта: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НОД, дидактические игры, рассматривание иллюстраций,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картинок, рисунков, использование мультимедийных презентаций;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выставки детского творчества, беседы, совместные мероприятия,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художественно-продуктивная деятельность (аппликация, рисование, лепка),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чтение художественной литературы, работа с родителями.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Продукт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Выставка «Народные промыслы»</a:t>
            </a:r>
          </a:p>
          <a:p>
            <a:pPr marL="4572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Итоговое мероприятие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День рождения Матрешки.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0125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68182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487" y="116632"/>
            <a:ext cx="8951513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Этапы работы над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проектом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Подготовительный этап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информации,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поиск методической литературы, 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составление конспектов занятий, мероприятий; приобретение оборудования, 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пособий, наглядного материала, подбор музыкального материала, 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тематическое планирование.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3112.jpg"/>
          <p:cNvPicPr>
            <a:picLocks noChangeAspect="1"/>
          </p:cNvPicPr>
          <p:nvPr/>
        </p:nvPicPr>
        <p:blipFill>
          <a:blip r:embed="rId3" cstate="print">
            <a:lum/>
          </a:blip>
          <a:srcRect t="13505" r="3780" b="8844"/>
          <a:stretch>
            <a:fillRect/>
          </a:stretch>
        </p:blipFill>
        <p:spPr>
          <a:xfrm>
            <a:off x="107504" y="2132856"/>
            <a:ext cx="2952328" cy="178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115.jpg"/>
          <p:cNvPicPr>
            <a:picLocks noChangeAspect="1"/>
          </p:cNvPicPr>
          <p:nvPr/>
        </p:nvPicPr>
        <p:blipFill>
          <a:blip r:embed="rId4" cstate="print"/>
          <a:srcRect l="8786" t="-1795" b="16009"/>
          <a:stretch>
            <a:fillRect/>
          </a:stretch>
        </p:blipFill>
        <p:spPr>
          <a:xfrm rot="5400000">
            <a:off x="138405" y="3902155"/>
            <a:ext cx="260249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818.jpg"/>
          <p:cNvPicPr>
            <a:picLocks noChangeAspect="1"/>
          </p:cNvPicPr>
          <p:nvPr/>
        </p:nvPicPr>
        <p:blipFill>
          <a:blip r:embed="rId5" cstate="print"/>
          <a:srcRect l="11413" t="14301" r="9051" b="4851"/>
          <a:stretch>
            <a:fillRect/>
          </a:stretch>
        </p:blipFill>
        <p:spPr>
          <a:xfrm>
            <a:off x="5580112" y="2005950"/>
            <a:ext cx="2376264" cy="1811607"/>
          </a:xfrm>
          <a:prstGeom prst="rect">
            <a:avLst/>
          </a:prstGeom>
        </p:spPr>
      </p:pic>
      <p:pic>
        <p:nvPicPr>
          <p:cNvPr id="14" name="Рисунок 13" descr="IMG_3563.jpg"/>
          <p:cNvPicPr>
            <a:picLocks noChangeAspect="1"/>
          </p:cNvPicPr>
          <p:nvPr/>
        </p:nvPicPr>
        <p:blipFill>
          <a:blip r:embed="rId6" cstate="print"/>
          <a:srcRect l="13776" r="1963"/>
          <a:stretch>
            <a:fillRect/>
          </a:stretch>
        </p:blipFill>
        <p:spPr>
          <a:xfrm>
            <a:off x="2987824" y="1772816"/>
            <a:ext cx="2592288" cy="230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3330.jpg"/>
          <p:cNvPicPr>
            <a:picLocks noChangeAspect="1"/>
          </p:cNvPicPr>
          <p:nvPr/>
        </p:nvPicPr>
        <p:blipFill>
          <a:blip r:embed="rId7" cstate="print"/>
          <a:srcRect l="8263"/>
          <a:stretch>
            <a:fillRect/>
          </a:stretch>
        </p:blipFill>
        <p:spPr>
          <a:xfrm rot="5400000">
            <a:off x="5472056" y="4041112"/>
            <a:ext cx="2763267" cy="225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3745.jpg"/>
          <p:cNvPicPr>
            <a:picLocks noChangeAspect="1"/>
          </p:cNvPicPr>
          <p:nvPr/>
        </p:nvPicPr>
        <p:blipFill>
          <a:blip r:embed="rId8" cstate="print"/>
          <a:srcRect l="11413" r="4326"/>
          <a:stretch>
            <a:fillRect/>
          </a:stretch>
        </p:blipFill>
        <p:spPr>
          <a:xfrm>
            <a:off x="2627784" y="3933056"/>
            <a:ext cx="3203919" cy="285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959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60"/>
            <a:ext cx="9144000" cy="6818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6864" cy="129614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260648"/>
            <a:ext cx="4104456" cy="698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Организационный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этап – реализация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проекта (сентябрь 2020 – январь 2021)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88620" lvl="0" indent="-34290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Сентябрь – консультация для педагогов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88620" indent="-34290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Октябрь – Квест-игра для детей старшего возраста «Вот какая русская Матрешка». Знакомство с народной игрушкой Матрешкой.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88620" lvl="0" indent="-34290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Ноябрь – «День народного единства. Матрешка Национальная».  Матрешка «Спортивная» – играем в русские народные игры. </a:t>
            </a:r>
          </a:p>
          <a:p>
            <a:pPr marL="388620" indent="-34290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Декабрь - ООД по группам «В гости матрешка к нам пришла – что она нам принесла».  Выставка «Народные промыслы».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88620" lvl="0" indent="-34290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Январь – «День рождения Матрешки». Коллективное творчество – Матрешка». Совершенствование музея Матрешки.  </a:t>
            </a:r>
          </a:p>
          <a:p>
            <a:pPr marL="388620" indent="-34290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88620" indent="-34290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Заключение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подведение итогов, оформление выставок рисунков и поделок, презентация продуктов проекта.</a:t>
            </a:r>
          </a:p>
          <a:p>
            <a:pPr marL="388620" lvl="0" indent="-34290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1-01-25 23-27-39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429000"/>
            <a:ext cx="3264363" cy="2448272"/>
          </a:xfrm>
          <a:prstGeom prst="rect">
            <a:avLst/>
          </a:prstGeom>
        </p:spPr>
      </p:pic>
      <p:pic>
        <p:nvPicPr>
          <p:cNvPr id="9" name="Рисунок 8" descr="2021-01-25 23-27-39 (6).JPG"/>
          <p:cNvPicPr>
            <a:picLocks noChangeAspect="1"/>
          </p:cNvPicPr>
          <p:nvPr/>
        </p:nvPicPr>
        <p:blipFill>
          <a:blip r:embed="rId4" cstate="print"/>
          <a:srcRect l="12730" r="1632"/>
          <a:stretch>
            <a:fillRect/>
          </a:stretch>
        </p:blipFill>
        <p:spPr>
          <a:xfrm>
            <a:off x="611560" y="548680"/>
            <a:ext cx="3096344" cy="27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5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8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868" y="764704"/>
            <a:ext cx="7766248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познакомились с народными промыслами,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народными играми, символикой страны.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Имеют преставление об особенностях гжельской, </a:t>
            </a:r>
          </a:p>
          <a:p>
            <a:pPr marL="285750" indent="-2857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городецкой, хохломской, дымковской,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полхов-майданской росписей.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Умеют различать виды росписей.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Могут объяснить правила и стать организатором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народных русских игр.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Называют символы страны и их значение.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Могут применить полученные знания на  практике.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165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338936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Квест-игра для детей старшего возраста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«Вот какая русская Матрешка».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Знакомство с народной игрушкой Матрешкой</a:t>
            </a:r>
            <a:endParaRPr lang="ru-RU" sz="2000" b="1" dirty="0"/>
          </a:p>
        </p:txBody>
      </p:sp>
      <p:pic>
        <p:nvPicPr>
          <p:cNvPr id="3" name="Рисунок 2" descr="IMG_3604.jpg"/>
          <p:cNvPicPr>
            <a:picLocks noChangeAspect="1"/>
          </p:cNvPicPr>
          <p:nvPr/>
        </p:nvPicPr>
        <p:blipFill>
          <a:blip r:embed="rId2" cstate="print"/>
          <a:srcRect t="18816"/>
          <a:stretch>
            <a:fillRect/>
          </a:stretch>
        </p:blipFill>
        <p:spPr>
          <a:xfrm>
            <a:off x="2123728" y="1340768"/>
            <a:ext cx="425744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653.jpg"/>
          <p:cNvPicPr>
            <a:picLocks noChangeAspect="1"/>
          </p:cNvPicPr>
          <p:nvPr/>
        </p:nvPicPr>
        <p:blipFill>
          <a:blip r:embed="rId3" cstate="print"/>
          <a:srcRect l="7214" t="9752" r="4587"/>
          <a:stretch>
            <a:fillRect/>
          </a:stretch>
        </p:blipFill>
        <p:spPr>
          <a:xfrm>
            <a:off x="4427984" y="3933056"/>
            <a:ext cx="3654881" cy="28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660.jpg"/>
          <p:cNvPicPr>
            <a:picLocks noChangeAspect="1"/>
          </p:cNvPicPr>
          <p:nvPr/>
        </p:nvPicPr>
        <p:blipFill>
          <a:blip r:embed="rId4" cstate="print"/>
          <a:srcRect t="9487" b="18064"/>
          <a:stretch>
            <a:fillRect/>
          </a:stretch>
        </p:blipFill>
        <p:spPr>
          <a:xfrm rot="5400000">
            <a:off x="6161455" y="615409"/>
            <a:ext cx="2221691" cy="136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736.jpg"/>
          <p:cNvPicPr>
            <a:picLocks noChangeAspect="1"/>
          </p:cNvPicPr>
          <p:nvPr/>
        </p:nvPicPr>
        <p:blipFill>
          <a:blip r:embed="rId5" cstate="print"/>
          <a:srcRect l="5312" t="17715" b="6686"/>
          <a:stretch>
            <a:fillRect/>
          </a:stretch>
        </p:blipFill>
        <p:spPr>
          <a:xfrm>
            <a:off x="179512" y="4365104"/>
            <a:ext cx="384813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36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548680"/>
            <a:ext cx="1872208" cy="14041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«День народного единства. Матрешка Грамотейка»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 по обучению грамоте «Символы России»</a:t>
            </a:r>
            <a:endParaRPr lang="ru-RU" sz="2400" b="1" dirty="0"/>
          </a:p>
        </p:txBody>
      </p:sp>
      <p:pic>
        <p:nvPicPr>
          <p:cNvPr id="5" name="Рисунок 4" descr="2021-01-26 14-55-13 (3).JPG"/>
          <p:cNvPicPr>
            <a:picLocks noChangeAspect="1"/>
          </p:cNvPicPr>
          <p:nvPr/>
        </p:nvPicPr>
        <p:blipFill>
          <a:blip r:embed="rId2" cstate="print"/>
          <a:srcRect l="9870" t="13161" r="19062" b="5244"/>
          <a:stretch>
            <a:fillRect/>
          </a:stretch>
        </p:blipFill>
        <p:spPr>
          <a:xfrm>
            <a:off x="899592" y="4365104"/>
            <a:ext cx="2592288" cy="2232248"/>
          </a:xfrm>
          <a:prstGeom prst="rect">
            <a:avLst/>
          </a:prstGeom>
        </p:spPr>
      </p:pic>
      <p:pic>
        <p:nvPicPr>
          <p:cNvPr id="6" name="Рисунок 5" descr="2021-01-26 14-55-13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01008"/>
            <a:ext cx="3791680" cy="2843760"/>
          </a:xfrm>
          <a:prstGeom prst="rect">
            <a:avLst/>
          </a:prstGeom>
        </p:spPr>
      </p:pic>
      <p:pic>
        <p:nvPicPr>
          <p:cNvPr id="19" name="Рисунок 18" descr="2021-01-26 15-02-44 (19).JPG"/>
          <p:cNvPicPr>
            <a:picLocks noChangeAspect="1"/>
          </p:cNvPicPr>
          <p:nvPr/>
        </p:nvPicPr>
        <p:blipFill>
          <a:blip r:embed="rId4" cstate="print"/>
          <a:srcRect l="22503" r="18435" b="37964"/>
          <a:stretch>
            <a:fillRect/>
          </a:stretch>
        </p:blipFill>
        <p:spPr>
          <a:xfrm>
            <a:off x="395536" y="1268760"/>
            <a:ext cx="3747681" cy="2952328"/>
          </a:xfrm>
          <a:prstGeom prst="rect">
            <a:avLst/>
          </a:prstGeom>
        </p:spPr>
      </p:pic>
      <p:pic>
        <p:nvPicPr>
          <p:cNvPr id="20" name="Рисунок 19" descr="IMG_3813.jpg"/>
          <p:cNvPicPr>
            <a:picLocks noChangeAspect="1"/>
          </p:cNvPicPr>
          <p:nvPr/>
        </p:nvPicPr>
        <p:blipFill>
          <a:blip r:embed="rId5" cstate="print"/>
          <a:srcRect l="9051" t="10500" r="11413" b="38051"/>
          <a:stretch>
            <a:fillRect/>
          </a:stretch>
        </p:blipFill>
        <p:spPr>
          <a:xfrm>
            <a:off x="4784386" y="1268761"/>
            <a:ext cx="3099982" cy="20162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387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 «Матрешка – игровая»</vt:lpstr>
      <vt:lpstr>Слайд 2</vt:lpstr>
      <vt:lpstr>Слайд 3</vt:lpstr>
      <vt:lpstr>Слайд 4</vt:lpstr>
      <vt:lpstr>Слайд 5</vt:lpstr>
      <vt:lpstr> </vt:lpstr>
      <vt:lpstr>Планируемый результат  </vt:lpstr>
      <vt:lpstr>Квест-игра для детей старшего возраста  «Вот какая русская Матрешка».  Знакомство с народной игрушкой Матрешкой</vt:lpstr>
      <vt:lpstr>«День народного единства. Матрешка Грамотейка»  Занятие по обучению грамоте «Символы России»</vt:lpstr>
      <vt:lpstr>Матрешка «Спортивная»  Играем в русские народные игры</vt:lpstr>
      <vt:lpstr>ООД по группам  «В гости матрешка к нам пришла – что она нам принесла» Занятие «Творчество. Аппликация»  в подготовительной группе</vt:lpstr>
      <vt:lpstr>ООД по группам  «В гости матрешка к нам пришла – что она нам принесла» Занятие по ФЭМП и развитию речи в средних группах</vt:lpstr>
      <vt:lpstr>ООД по группам  «В гости матрешка к нам пришла – что она нам принесла» Занятие «Творчество. Лепка» в младшей группе</vt:lpstr>
      <vt:lpstr>Выставка «Народные промыслы».</vt:lpstr>
      <vt:lpstr>«День рождения Матрешки» Готовим подарки. Коллективное творчество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«Матрешка - искусница»</dc:title>
  <dc:creator>Полинкус</dc:creator>
  <cp:lastModifiedBy>мбдоу</cp:lastModifiedBy>
  <cp:revision>96</cp:revision>
  <dcterms:created xsi:type="dcterms:W3CDTF">2019-05-12T18:57:21Z</dcterms:created>
  <dcterms:modified xsi:type="dcterms:W3CDTF">2024-04-08T05:55:45Z</dcterms:modified>
</cp:coreProperties>
</file>